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6" r:id="rId2"/>
    <p:sldId id="297" r:id="rId3"/>
    <p:sldId id="290" r:id="rId4"/>
    <p:sldId id="260" r:id="rId5"/>
    <p:sldId id="301" r:id="rId6"/>
    <p:sldId id="279" r:id="rId7"/>
    <p:sldId id="298" r:id="rId8"/>
    <p:sldId id="302" r:id="rId9"/>
    <p:sldId id="291" r:id="rId10"/>
    <p:sldId id="303" r:id="rId11"/>
    <p:sldId id="299" r:id="rId12"/>
    <p:sldId id="300" r:id="rId13"/>
    <p:sldId id="294" r:id="rId14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бовь Руднева" initials="ЛР" lastIdx="1" clrIdx="0">
    <p:extLst>
      <p:ext uri="{19B8F6BF-5375-455C-9EA6-DF929625EA0E}">
        <p15:presenceInfo xmlns:p15="http://schemas.microsoft.com/office/powerpoint/2012/main" userId="df6e7cbc097b99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9" autoAdjust="0"/>
  </p:normalViewPr>
  <p:slideViewPr>
    <p:cSldViewPr snapToGrid="0">
      <p:cViewPr varScale="1">
        <p:scale>
          <a:sx n="80" d="100"/>
          <a:sy n="80" d="100"/>
        </p:scale>
        <p:origin x="754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7009B-3DD3-4F59-B512-50C79E38A78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76C0-15C7-4425-A081-0ACE57DB6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3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B76C0-15C7-4425-A081-0ACE57DB61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5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6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8660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0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2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0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8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7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2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FC74AA-E26A-4A38-8B38-7625A2EED1E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  <a:lumOff val="1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29366" y="1141293"/>
            <a:ext cx="8387644" cy="579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2532" y="1923155"/>
            <a:ext cx="1170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7E0CE-F65D-813E-402A-164E8BDB3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 команды психолого-педагогического сопровождения в создании инклюзивной образовательной среды</a:t>
            </a:r>
            <a:br>
              <a:rPr lang="ru-RU" dirty="0"/>
            </a:br>
            <a:endParaRPr lang="ru-RU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A68CE1BD-2DA4-D7E4-B192-C5BEBA388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455620"/>
            <a:ext cx="10058400" cy="11430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Руднева  Любовь Алексеевна,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 директора по учебно-воспитательной работе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СШ № 156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82000"/>
                <a:lumOff val="1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5A8B3-2A54-B03D-E411-8886320E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664" y="24448"/>
            <a:ext cx="10357335" cy="114543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действия специалистов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(действия команды 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928451-2407-AD44-7101-A83667651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EFA570-0E4A-6B5E-B59A-0815F865A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8" t="31055" r="20079" b="10278"/>
          <a:stretch/>
        </p:blipFill>
        <p:spPr>
          <a:xfrm>
            <a:off x="1834664" y="1169881"/>
            <a:ext cx="9077325" cy="51642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2AC401-EA82-8AE7-6EF2-7812C1A5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88"/>
            <a:ext cx="1834664" cy="14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0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844732" y="1590259"/>
            <a:ext cx="11042468" cy="5087062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4542F1-C170-4F19-AA9A-2005B9F8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680" y="429075"/>
            <a:ext cx="9621520" cy="1161184"/>
          </a:xfrm>
          <a:solidFill>
            <a:srgbClr val="F0C78B"/>
          </a:solidFill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 учителя в создании инклюзивной образовательной среды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ds04.infourok.ru/uploads/ex/0642/0013b551-4aa71862/hello_html_ma3526f5.jpg">
            <a:extLst>
              <a:ext uri="{FF2B5EF4-FFF2-40B4-BE49-F238E27FC236}">
                <a16:creationId xmlns:a16="http://schemas.microsoft.com/office/drawing/2014/main" id="{8F1C4306-28E0-4B38-88B3-6B8EDE13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2956" y="5207727"/>
            <a:ext cx="2425544" cy="1565708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FDC617-FE27-F09F-AAD6-8E7B56207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88"/>
            <a:ext cx="1834664" cy="1467136"/>
          </a:xfrm>
          <a:prstGeom prst="rect">
            <a:avLst/>
          </a:prstGeom>
        </p:spPr>
      </p:pic>
      <p:sp>
        <p:nvSpPr>
          <p:cNvPr id="4" name="Содержимое 4">
            <a:extLst>
              <a:ext uri="{FF2B5EF4-FFF2-40B4-BE49-F238E27FC236}">
                <a16:creationId xmlns:a16="http://schemas.microsoft.com/office/drawing/2014/main" id="{5789E5F7-C076-1595-D047-151F4F64182C}"/>
              </a:ext>
            </a:extLst>
          </p:cNvPr>
          <p:cNvSpPr txBox="1">
            <a:spLocks/>
          </p:cNvSpPr>
          <p:nvPr/>
        </p:nvSpPr>
        <p:spPr>
          <a:xfrm>
            <a:off x="1066800" y="1789889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ds04.infourok.ru/uploads/ex/0642/0013b551-4aa71862/hello_html_ma3526f5.jpg">
            <a:extLst>
              <a:ext uri="{FF2B5EF4-FFF2-40B4-BE49-F238E27FC236}">
                <a16:creationId xmlns:a16="http://schemas.microsoft.com/office/drawing/2014/main" id="{A916A268-4AAB-D1EF-6C85-8752E5FB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0693" y="5495166"/>
            <a:ext cx="2425544" cy="1565708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04B709-6588-B8E0-FA55-07D2E5797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88"/>
            <a:ext cx="1834664" cy="1467136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6EFEB304-1524-707C-6AC8-F3F9ADE343C9}"/>
              </a:ext>
            </a:extLst>
          </p:cNvPr>
          <p:cNvSpPr/>
          <p:nvPr/>
        </p:nvSpPr>
        <p:spPr>
          <a:xfrm>
            <a:off x="6113092" y="1754673"/>
            <a:ext cx="2278642" cy="88644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Обучающийся </a:t>
            </a:r>
          </a:p>
          <a:p>
            <a:pPr algn="ctr"/>
            <a:r>
              <a:rPr lang="ru-RU" dirty="0"/>
              <a:t>с ОВЗ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19080E5-5F5A-69EB-4AE1-7927132EEF28}"/>
              </a:ext>
            </a:extLst>
          </p:cNvPr>
          <p:cNvSpPr/>
          <p:nvPr/>
        </p:nvSpPr>
        <p:spPr>
          <a:xfrm>
            <a:off x="6006313" y="3453357"/>
            <a:ext cx="3105150" cy="988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школы 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D6B78E9-5040-2515-8B49-48D1C00D3681}"/>
              </a:ext>
            </a:extLst>
          </p:cNvPr>
          <p:cNvSpPr txBox="1">
            <a:spLocks/>
          </p:cNvSpPr>
          <p:nvPr/>
        </p:nvSpPr>
        <p:spPr>
          <a:xfrm rot="3240915">
            <a:off x="3324507" y="4041252"/>
            <a:ext cx="2672245" cy="11576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/>
              <a:t>Родители (законные представители)</a:t>
            </a:r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0CD131F-3FC4-9C12-C611-79B063DAA1DC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4613713" y="2511300"/>
            <a:ext cx="1833078" cy="11558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A9CC45D-FC39-9731-3C44-1CACE62822E8}"/>
              </a:ext>
            </a:extLst>
          </p:cNvPr>
          <p:cNvCxnSpPr>
            <a:cxnSpLocks/>
          </p:cNvCxnSpPr>
          <p:nvPr/>
        </p:nvCxnSpPr>
        <p:spPr>
          <a:xfrm flipV="1">
            <a:off x="5574793" y="5350444"/>
            <a:ext cx="3830014" cy="33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E42618F-4804-D8F3-182F-5DB6F8DCA6D5}"/>
              </a:ext>
            </a:extLst>
          </p:cNvPr>
          <p:cNvCxnSpPr>
            <a:cxnSpLocks/>
            <a:endCxn id="16" idx="7"/>
          </p:cNvCxnSpPr>
          <p:nvPr/>
        </p:nvCxnSpPr>
        <p:spPr>
          <a:xfrm>
            <a:off x="8391695" y="2266873"/>
            <a:ext cx="2216097" cy="12197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9D5C87E2-6D56-27DB-4C63-F8F564B55E1B}"/>
              </a:ext>
            </a:extLst>
          </p:cNvPr>
          <p:cNvSpPr/>
          <p:nvPr/>
        </p:nvSpPr>
        <p:spPr>
          <a:xfrm rot="18620595">
            <a:off x="9044624" y="3846300"/>
            <a:ext cx="2614997" cy="12722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Обучающийся </a:t>
            </a:r>
          </a:p>
          <a:p>
            <a:pPr algn="ctr"/>
            <a:r>
              <a:rPr lang="ru-RU" dirty="0"/>
              <a:t>без  ОВЗ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3688C9C-9FA3-8EFD-E68D-0FF8814CA43D}"/>
              </a:ext>
            </a:extLst>
          </p:cNvPr>
          <p:cNvSpPr/>
          <p:nvPr/>
        </p:nvSpPr>
        <p:spPr>
          <a:xfrm>
            <a:off x="25593" y="1842617"/>
            <a:ext cx="3622481" cy="449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>
              <a:buAutoNum type="arabicPeriod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eriod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документации (личное дело, при наличии ПМПК  и др.).</a:t>
            </a:r>
          </a:p>
          <a:p>
            <a:pPr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(подробная характеристика).</a:t>
            </a:r>
          </a:p>
          <a:p>
            <a:pPr indent="-3429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всеми участниками образовательного процесса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АОП</a:t>
            </a:r>
          </a:p>
          <a:p>
            <a:pPr indent="-3429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освоением АООП НОО ОВЗ.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4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82000"/>
                <a:lumOff val="1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>
            <a:extLst>
              <a:ext uri="{FF2B5EF4-FFF2-40B4-BE49-F238E27FC236}">
                <a16:creationId xmlns:a16="http://schemas.microsoft.com/office/drawing/2014/main" id="{7E1F0D39-86DF-E9FF-A235-90738A168DFC}"/>
              </a:ext>
            </a:extLst>
          </p:cNvPr>
          <p:cNvSpPr txBox="1">
            <a:spLocks/>
          </p:cNvSpPr>
          <p:nvPr/>
        </p:nvSpPr>
        <p:spPr>
          <a:xfrm>
            <a:off x="844732" y="1590259"/>
            <a:ext cx="11042468" cy="50870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98667E0-A63A-BFAC-58DE-E3D7CABA78F6}"/>
              </a:ext>
            </a:extLst>
          </p:cNvPr>
          <p:cNvSpPr txBox="1">
            <a:spLocks/>
          </p:cNvSpPr>
          <p:nvPr/>
        </p:nvSpPr>
        <p:spPr>
          <a:xfrm>
            <a:off x="2265680" y="429075"/>
            <a:ext cx="9621520" cy="1161184"/>
          </a:xfrm>
          <a:prstGeom prst="rect">
            <a:avLst/>
          </a:prstGeom>
          <a:solidFill>
            <a:srgbClr val="F0C78B"/>
          </a:solidFill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 родителей в создании инклюзивной образовательной среды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ds04.infourok.ru/uploads/ex/0642/0013b551-4aa71862/hello_html_ma3526f5.jpg">
            <a:extLst>
              <a:ext uri="{FF2B5EF4-FFF2-40B4-BE49-F238E27FC236}">
                <a16:creationId xmlns:a16="http://schemas.microsoft.com/office/drawing/2014/main" id="{7A1625B3-CA6D-1789-98E4-1C399368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2956" y="5207727"/>
            <a:ext cx="2425544" cy="156570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095987-7C3F-47C3-8666-CBD9D6F87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88"/>
            <a:ext cx="1834664" cy="1467136"/>
          </a:xfrm>
          <a:prstGeom prst="rect">
            <a:avLst/>
          </a:prstGeom>
        </p:spPr>
      </p:pic>
      <p:sp>
        <p:nvSpPr>
          <p:cNvPr id="8" name="Содержимое 4">
            <a:extLst>
              <a:ext uri="{FF2B5EF4-FFF2-40B4-BE49-F238E27FC236}">
                <a16:creationId xmlns:a16="http://schemas.microsoft.com/office/drawing/2014/main" id="{3C569D04-6C5C-F954-0289-20DF4254882B}"/>
              </a:ext>
            </a:extLst>
          </p:cNvPr>
          <p:cNvSpPr txBox="1">
            <a:spLocks/>
          </p:cNvSpPr>
          <p:nvPr/>
        </p:nvSpPr>
        <p:spPr>
          <a:xfrm>
            <a:off x="1066800" y="1789889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ds04.infourok.ru/uploads/ex/0642/0013b551-4aa71862/hello_html_ma3526f5.jpg">
            <a:extLst>
              <a:ext uri="{FF2B5EF4-FFF2-40B4-BE49-F238E27FC236}">
                <a16:creationId xmlns:a16="http://schemas.microsoft.com/office/drawing/2014/main" id="{B3BCA51C-BD00-B61A-1DEF-9BDAAA83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0693" y="5495166"/>
            <a:ext cx="2425544" cy="1565708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C8F023-397B-6E3A-97D5-5C4379734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88"/>
            <a:ext cx="1834664" cy="1467136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413F788A-6496-1DF7-E75A-57109D54B53A}"/>
              </a:ext>
            </a:extLst>
          </p:cNvPr>
          <p:cNvSpPr/>
          <p:nvPr/>
        </p:nvSpPr>
        <p:spPr>
          <a:xfrm>
            <a:off x="6113092" y="1754673"/>
            <a:ext cx="2278642" cy="88644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Обучающийся </a:t>
            </a:r>
          </a:p>
          <a:p>
            <a:pPr algn="ctr"/>
            <a:r>
              <a:rPr lang="ru-RU" dirty="0"/>
              <a:t>с ОВЗ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89AD78-F98B-09CC-FDC9-A96F223FAC92}"/>
              </a:ext>
            </a:extLst>
          </p:cNvPr>
          <p:cNvSpPr/>
          <p:nvPr/>
        </p:nvSpPr>
        <p:spPr>
          <a:xfrm>
            <a:off x="6006313" y="3453357"/>
            <a:ext cx="3105150" cy="988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школы </a:t>
            </a:r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id="{A7A8C848-6965-4806-1DAF-5CE7019576C8}"/>
              </a:ext>
            </a:extLst>
          </p:cNvPr>
          <p:cNvSpPr txBox="1">
            <a:spLocks/>
          </p:cNvSpPr>
          <p:nvPr/>
        </p:nvSpPr>
        <p:spPr>
          <a:xfrm rot="3240915">
            <a:off x="3324507" y="4041252"/>
            <a:ext cx="2672245" cy="11576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/>
              <a:t>Родители (законные представители)</a:t>
            </a: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C71A043-F474-594F-7565-AD1E8C88945B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4613713" y="2511300"/>
            <a:ext cx="1833078" cy="11558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2664D3E-1F56-22AD-80DA-53F12A1CE128}"/>
              </a:ext>
            </a:extLst>
          </p:cNvPr>
          <p:cNvCxnSpPr>
            <a:cxnSpLocks/>
          </p:cNvCxnSpPr>
          <p:nvPr/>
        </p:nvCxnSpPr>
        <p:spPr>
          <a:xfrm flipV="1">
            <a:off x="5574793" y="5350444"/>
            <a:ext cx="3830014" cy="33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3A3EF51-36C0-EFDD-BA6E-3D16C8E4EE6C}"/>
              </a:ext>
            </a:extLst>
          </p:cNvPr>
          <p:cNvCxnSpPr>
            <a:cxnSpLocks/>
            <a:endCxn id="17" idx="7"/>
          </p:cNvCxnSpPr>
          <p:nvPr/>
        </p:nvCxnSpPr>
        <p:spPr>
          <a:xfrm>
            <a:off x="8391695" y="2266873"/>
            <a:ext cx="2216097" cy="12197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4C81425B-F04F-A9BF-061F-0B99727F2F0C}"/>
              </a:ext>
            </a:extLst>
          </p:cNvPr>
          <p:cNvSpPr/>
          <p:nvPr/>
        </p:nvSpPr>
        <p:spPr>
          <a:xfrm rot="18620595">
            <a:off x="9044624" y="3846300"/>
            <a:ext cx="2614997" cy="12722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Обучающийся </a:t>
            </a:r>
          </a:p>
          <a:p>
            <a:pPr algn="ctr"/>
            <a:r>
              <a:rPr lang="ru-RU" dirty="0"/>
              <a:t>без  ОВЗ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584A175-CBF0-EAC4-5C3E-33B03B052482}"/>
              </a:ext>
            </a:extLst>
          </p:cNvPr>
          <p:cNvSpPr/>
          <p:nvPr/>
        </p:nvSpPr>
        <p:spPr>
          <a:xfrm>
            <a:off x="25593" y="1842617"/>
            <a:ext cx="3622481" cy="449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документации (личное дело, при наличии ПМПК  и др.).</a:t>
            </a:r>
          </a:p>
          <a:p>
            <a:pPr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психолого-педагогическое обследование.</a:t>
            </a:r>
          </a:p>
          <a:p>
            <a:pPr indent="-3429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всеми участниками образовательного процесса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(для учителя, родителей)</a:t>
            </a:r>
          </a:p>
          <a:p>
            <a:pPr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АОП</a:t>
            </a:r>
          </a:p>
          <a:p>
            <a:pPr indent="-3429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освоением АООП НОО ОВЗ.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1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82000"/>
                <a:lumOff val="1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4542F1-C170-4F19-AA9A-2005B9F8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31" y="124287"/>
            <a:ext cx="11042469" cy="1103151"/>
          </a:xfrm>
          <a:solidFill>
            <a:srgbClr val="F0C78B"/>
          </a:solidFill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Условия эффективного инклюзивного обучения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F316C4-1F06-4C90-9CE5-55A6616E7D4E}"/>
              </a:ext>
            </a:extLst>
          </p:cNvPr>
          <p:cNvSpPr/>
          <p:nvPr/>
        </p:nvSpPr>
        <p:spPr>
          <a:xfrm>
            <a:off x="4888140" y="3577365"/>
            <a:ext cx="3263317" cy="1200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7C38EBE-B1EA-458C-85B3-F370CBB8A06A}"/>
              </a:ext>
            </a:extLst>
          </p:cNvPr>
          <p:cNvSpPr/>
          <p:nvPr/>
        </p:nvSpPr>
        <p:spPr>
          <a:xfrm>
            <a:off x="886424" y="2565715"/>
            <a:ext cx="3982380" cy="3764393"/>
          </a:xfrm>
          <a:prstGeom prst="rightArrow">
            <a:avLst>
              <a:gd name="adj1" fmla="val 65321"/>
              <a:gd name="adj2" fmla="val 453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1DBD7FA8-6EA1-4B6B-BEF1-D78168A455E5}"/>
              </a:ext>
            </a:extLst>
          </p:cNvPr>
          <p:cNvSpPr/>
          <p:nvPr/>
        </p:nvSpPr>
        <p:spPr>
          <a:xfrm rot="10800000">
            <a:off x="8151457" y="2474759"/>
            <a:ext cx="3772862" cy="3616029"/>
          </a:xfrm>
          <a:prstGeom prst="rightArrow">
            <a:avLst>
              <a:gd name="adj1" fmla="val 65321"/>
              <a:gd name="adj2" fmla="val 4478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5339785F-ACBF-48AC-AA35-4903A56AE784}"/>
              </a:ext>
            </a:extLst>
          </p:cNvPr>
          <p:cNvSpPr/>
          <p:nvPr/>
        </p:nvSpPr>
        <p:spPr>
          <a:xfrm>
            <a:off x="3582732" y="1314044"/>
            <a:ext cx="5504156" cy="2228159"/>
          </a:xfrm>
          <a:prstGeom prst="downArrow">
            <a:avLst>
              <a:gd name="adj1" fmla="val 68987"/>
              <a:gd name="adj2" fmla="val 485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инклюзивной среды в образовательной организации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Специальная работа с педагогами, обучающимися и родителями</a:t>
            </a:r>
          </a:p>
          <a:p>
            <a:pPr algn="ctr"/>
            <a:endParaRPr lang="ru-RU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8C9B4DCE-59DF-4DDE-AE3B-DFE3E98E5DDB}"/>
              </a:ext>
            </a:extLst>
          </p:cNvPr>
          <p:cNvSpPr/>
          <p:nvPr/>
        </p:nvSpPr>
        <p:spPr>
          <a:xfrm rot="10800000">
            <a:off x="3949829" y="4789521"/>
            <a:ext cx="4854805" cy="1944189"/>
          </a:xfrm>
          <a:prstGeom prst="downArrow">
            <a:avLst>
              <a:gd name="adj1" fmla="val 68987"/>
              <a:gd name="adj2" fmla="val 4746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18AC6-FDAF-429F-8F34-7BECCCBF9906}"/>
              </a:ext>
            </a:extLst>
          </p:cNvPr>
          <p:cNvSpPr txBox="1"/>
          <p:nvPr/>
        </p:nvSpPr>
        <p:spPr>
          <a:xfrm>
            <a:off x="4842445" y="3687025"/>
            <a:ext cx="315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Успешная инклюзия обучающегося с ОВЗ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C62D9-ABE1-484F-9590-C584C813A8B2}"/>
              </a:ext>
            </a:extLst>
          </p:cNvPr>
          <p:cNvSpPr txBox="1"/>
          <p:nvPr/>
        </p:nvSpPr>
        <p:spPr>
          <a:xfrm>
            <a:off x="772630" y="3331917"/>
            <a:ext cx="35343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Соблюдение организационных условий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Нормативно-правовая база, регулирующая отношения участников инклюзивного процесса</a:t>
            </a:r>
          </a:p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Соблюдение регламентов и рекомендаций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Достаточное материально-техническое оснащение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85C21A-4F83-42D8-B5EB-CE1EB3DC2B26}"/>
              </a:ext>
            </a:extLst>
          </p:cNvPr>
          <p:cNvSpPr txBox="1"/>
          <p:nvPr/>
        </p:nvSpPr>
        <p:spPr>
          <a:xfrm>
            <a:off x="8706697" y="3308926"/>
            <a:ext cx="3263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Систематическая работа специалистами сопровождения со </a:t>
            </a:r>
            <a:r>
              <a:rPr lang="ru-RU" dirty="0"/>
              <a:t>всеми участниками инклюзивного обучения (диагностика, коррекция, консультирование)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120F9-DD0A-4BF9-AE3C-CFF728F3E29A}"/>
              </a:ext>
            </a:extLst>
          </p:cNvPr>
          <p:cNvSpPr txBox="1"/>
          <p:nvPr/>
        </p:nvSpPr>
        <p:spPr>
          <a:xfrm>
            <a:off x="4883928" y="5147853"/>
            <a:ext cx="3076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Систематическое повышение профессиональной компетентности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команды Обучение, супервизия</a:t>
            </a:r>
            <a:endParaRPr lang="ru-RU" sz="1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943985-2AF4-43B0-A9BB-41E1393BCB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4885" b="7383"/>
          <a:stretch/>
        </p:blipFill>
        <p:spPr>
          <a:xfrm>
            <a:off x="916040" y="1371647"/>
            <a:ext cx="1428221" cy="158843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3248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3000"/>
                <a:lumOff val="2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E2012-BE2F-9F02-70DF-53D82262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286603"/>
            <a:ext cx="10191751" cy="110404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в создании инклюзивной образовательной среды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08B16-E8E7-7496-43C7-45F01039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971040"/>
            <a:ext cx="12115800" cy="4334510"/>
          </a:xfrm>
        </p:spPr>
        <p:txBody>
          <a:bodyPr>
            <a:normAutofit lnSpcReduction="10000"/>
          </a:bodyPr>
          <a:lstStyle/>
          <a:p>
            <a:pPr marL="365125" indent="-255588" algn="just" eaLnBrk="1" hangingPunct="1">
              <a:buNone/>
            </a:pPr>
            <a:endParaRPr lang="ru-RU" sz="2000" b="1" dirty="0"/>
          </a:p>
          <a:p>
            <a:pPr marL="365125" indent="450000" algn="just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психолого-педагогический консилиум – является одной из форм взаимодействия руководящих и педагогических работников организации, осуществляющей образовательную деятельность, с целью создания оптимальных условий обучения, развития, социализации и адаптации обучающихся посредством психолого-педагогического сопровождения.</a:t>
            </a:r>
          </a:p>
          <a:p>
            <a:pPr marL="365125" indent="450000" algn="just" eaLnBrk="1" hangingPunct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55588" algn="just"/>
            <a:endParaRPr lang="ru-RU" dirty="0">
              <a:solidFill>
                <a:srgbClr val="C00000"/>
              </a:solidFill>
            </a:endParaRPr>
          </a:p>
          <a:p>
            <a:pPr marL="365125" indent="-255588" algn="just"/>
            <a:endParaRPr lang="ru-RU" dirty="0">
              <a:solidFill>
                <a:srgbClr val="C00000"/>
              </a:solidFill>
            </a:endParaRPr>
          </a:p>
          <a:p>
            <a:pPr marL="365125" indent="-255588" algn="just"/>
            <a:endParaRPr lang="ru-RU" dirty="0">
              <a:solidFill>
                <a:srgbClr val="C00000"/>
              </a:solidFill>
            </a:endParaRPr>
          </a:p>
          <a:p>
            <a:pPr marL="365125" indent="-255588" algn="just"/>
            <a:endParaRPr lang="ru-RU" dirty="0">
              <a:solidFill>
                <a:srgbClr val="C00000"/>
              </a:solidFill>
            </a:endParaRPr>
          </a:p>
          <a:p>
            <a:pPr marL="365125" indent="-255588" algn="r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55588" algn="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РФ от 9 сентября 2019 г. № Р-93 </a:t>
            </a:r>
          </a:p>
          <a:p>
            <a:pPr marL="365125" indent="-255588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примерного Положения о психолого-педагогическом </a:t>
            </a:r>
          </a:p>
          <a:p>
            <a:pPr marL="365125" indent="-255588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консилиуме образовательной организации»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6A9FA-7FCF-1B98-C6F1-31607651D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56"/>
            <a:ext cx="1838324" cy="14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9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82000"/>
                <a:lumOff val="18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4542F1-C170-4F19-AA9A-2005B9F8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63" y="441892"/>
            <a:ext cx="9015433" cy="798363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solidFill>
                  <a:srgbClr val="0B612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Инклюзивное обучение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478C0-FBFB-4AE8-BABD-299B4A51CA96}"/>
              </a:ext>
            </a:extLst>
          </p:cNvPr>
          <p:cNvSpPr txBox="1"/>
          <p:nvPr/>
        </p:nvSpPr>
        <p:spPr>
          <a:xfrm>
            <a:off x="-1" y="2205458"/>
            <a:ext cx="4807047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</a:rPr>
              <a:t>СТИХИЙНОЕ</a:t>
            </a:r>
          </a:p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на общих основаниях </a:t>
            </a:r>
          </a:p>
          <a:p>
            <a:pPr algn="ctr"/>
            <a:endParaRPr lang="ru-RU" sz="2000" b="1" dirty="0">
              <a:latin typeface="Franklin Gothic Book" panose="020B0503020102020204" pitchFamily="34" charset="0"/>
            </a:endParaRPr>
          </a:p>
          <a:p>
            <a:pPr algn="ctr"/>
            <a:r>
              <a:rPr lang="ru-RU" sz="2000" b="1" dirty="0">
                <a:latin typeface="Franklin Gothic Book" panose="020B0503020102020204" pitchFamily="34" charset="0"/>
              </a:rPr>
              <a:t>ЗАКЛЮЧЕНИЕ ПМПК: нет / не предоставлено</a:t>
            </a:r>
          </a:p>
          <a:p>
            <a:pPr algn="ctr"/>
            <a:r>
              <a:rPr lang="ru-RU" sz="2000" b="1" dirty="0">
                <a:latin typeface="Franklin Gothic Book" panose="020B0503020102020204" pitchFamily="34" charset="0"/>
              </a:rPr>
              <a:t>СТАТУС ОВЗ: нет</a:t>
            </a:r>
          </a:p>
          <a:p>
            <a:pPr algn="ctr"/>
            <a:r>
              <a:rPr lang="ru-RU" sz="2000" b="1" dirty="0">
                <a:latin typeface="Franklin Gothic Book" panose="020B0503020102020204" pitchFamily="34" charset="0"/>
              </a:rPr>
              <a:t>СТАТУС ИНВАЛИДНОСТИ: да/нет</a:t>
            </a:r>
          </a:p>
          <a:p>
            <a:pPr algn="ctr"/>
            <a:endParaRPr lang="ru-RU" sz="2000" b="1" dirty="0">
              <a:latin typeface="Franklin Gothic Book" panose="020B0503020102020204" pitchFamily="34" charset="0"/>
            </a:endParaRPr>
          </a:p>
          <a:p>
            <a:pPr algn="ctr"/>
            <a:r>
              <a:rPr lang="ru-RU" sz="2000" dirty="0">
                <a:latin typeface="Franklin Gothic Book" panose="020B0503020102020204" pitchFamily="34" charset="0"/>
              </a:rPr>
              <a:t>Учет образовательных потребностей обучающегося – через школьный психолого-педагогический консилиум</a:t>
            </a:r>
          </a:p>
          <a:p>
            <a:pPr algn="ctr"/>
            <a:endParaRPr lang="ru-RU" sz="1600" b="1" dirty="0">
              <a:latin typeface="+mj-lt"/>
            </a:endParaRPr>
          </a:p>
          <a:p>
            <a:pPr algn="ctr"/>
            <a:endParaRPr lang="ru-RU" sz="16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BBF10-9E2E-4945-9CDA-D7088471FEB1}"/>
              </a:ext>
            </a:extLst>
          </p:cNvPr>
          <p:cNvSpPr txBox="1"/>
          <p:nvPr/>
        </p:nvSpPr>
        <p:spPr>
          <a:xfrm>
            <a:off x="7384955" y="2267014"/>
            <a:ext cx="4807046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B6120"/>
                </a:solidFill>
                <a:latin typeface="Franklin Gothic Book" panose="020B0503020102020204" pitchFamily="34" charset="0"/>
              </a:rPr>
              <a:t>ОРГАНИЗОВАННОЕ</a:t>
            </a:r>
            <a:endParaRPr lang="ru-RU" sz="2400" dirty="0">
              <a:latin typeface="Franklin Gothic Book" panose="020B0503020102020204" pitchFamily="34" charset="0"/>
            </a:endParaRPr>
          </a:p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в соответствии с заключением ПМПК</a:t>
            </a:r>
          </a:p>
          <a:p>
            <a:pPr algn="ctr"/>
            <a:endParaRPr lang="ru-RU" sz="2400" b="1" dirty="0">
              <a:solidFill>
                <a:srgbClr val="0B612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sz="2000" b="1" dirty="0">
                <a:solidFill>
                  <a:srgbClr val="0B6120"/>
                </a:solidFill>
                <a:latin typeface="Franklin Gothic Book" panose="020B0503020102020204" pitchFamily="34" charset="0"/>
              </a:rPr>
              <a:t>ЗАКЛЮЧЕНИЕ ПМПК: да,</a:t>
            </a:r>
          </a:p>
          <a:p>
            <a:pPr algn="ctr"/>
            <a:r>
              <a:rPr lang="ru-RU" sz="2000" b="1" dirty="0">
                <a:solidFill>
                  <a:srgbClr val="0B6120"/>
                </a:solidFill>
                <a:latin typeface="Franklin Gothic Book" panose="020B0503020102020204" pitchFamily="34" charset="0"/>
              </a:rPr>
              <a:t> предоставлено</a:t>
            </a:r>
          </a:p>
          <a:p>
            <a:pPr algn="ctr"/>
            <a:r>
              <a:rPr lang="ru-RU" sz="2000" b="1" dirty="0">
                <a:solidFill>
                  <a:srgbClr val="0B6120"/>
                </a:solidFill>
                <a:latin typeface="Franklin Gothic Book" panose="020B0503020102020204" pitchFamily="34" charset="0"/>
              </a:rPr>
              <a:t>СТАТУС ОВЗ: да</a:t>
            </a:r>
          </a:p>
          <a:p>
            <a:pPr algn="ctr"/>
            <a:r>
              <a:rPr lang="ru-RU" sz="2000" b="1" dirty="0">
                <a:solidFill>
                  <a:srgbClr val="0B6120"/>
                </a:solidFill>
                <a:latin typeface="Franklin Gothic Book" panose="020B0503020102020204" pitchFamily="34" charset="0"/>
              </a:rPr>
              <a:t>СТАТУС ИНВАДНОСТИ: да</a:t>
            </a:r>
          </a:p>
          <a:p>
            <a:pPr algn="ctr"/>
            <a:endParaRPr lang="ru-RU" sz="2000" b="1" dirty="0">
              <a:solidFill>
                <a:srgbClr val="0B612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sz="2000" dirty="0">
                <a:latin typeface="Franklin Gothic Book" panose="020B0503020102020204" pitchFamily="34" charset="0"/>
              </a:rPr>
              <a:t>Учет образовательных потребностей – согласно заключению ПМПК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Обязательно к исполнению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77B085D5-422E-45A0-9702-B555E41A2206}"/>
              </a:ext>
            </a:extLst>
          </p:cNvPr>
          <p:cNvSpPr/>
          <p:nvPr/>
        </p:nvSpPr>
        <p:spPr>
          <a:xfrm rot="2553155">
            <a:off x="2457993" y="1303222"/>
            <a:ext cx="694145" cy="105115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21911A76-BAC4-444B-B7A3-1BF05C7B620A}"/>
              </a:ext>
            </a:extLst>
          </p:cNvPr>
          <p:cNvSpPr/>
          <p:nvPr/>
        </p:nvSpPr>
        <p:spPr>
          <a:xfrm rot="19152805">
            <a:off x="8533218" y="1264680"/>
            <a:ext cx="694145" cy="1051154"/>
          </a:xfrm>
          <a:prstGeom prst="downArrow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5313D1-DF9A-2BD5-B176-48BA86D64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28692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9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bg2">
                <a:lumMod val="72000"/>
                <a:lumOff val="28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4542F1-C170-4F19-AA9A-2005B9F8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320" y="1"/>
            <a:ext cx="9885680" cy="1148080"/>
          </a:xfrm>
          <a:solidFill>
            <a:srgbClr val="F0C78B"/>
          </a:solidFill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 организации </a:t>
            </a:r>
            <a:br>
              <a:rPr lang="ru-RU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консилиума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DEE0D5-CFAD-7B0D-835C-D02A33180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46052"/>
            <a:ext cx="5588000" cy="73628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заключения ПМПК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2966720"/>
            <a:ext cx="5588000" cy="36677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Классный руководитель  (учитель) оформляет запрос  ППК (бланк запроса обязательно регистрируется в журнале)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Протокол ППК/протокол беседы  (при индивидуальной встрече с родителями (законными представителями))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Рекомендации  для родителей о необходимости получить консультацию специалистов сопровождения  (в соответствии с запросом)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4.Заседание консилиума (по запросу) внеплановое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случае несогласия с решением или рекомендациями ППК, образовательный процесс осуществляется по ранее определенному маршруту.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Классный руководитель  (учитель) продолжает осуществлять наблюдение за  обучающимся (испытывающим трудности в обучении, развитии социальной адаптации) создает все необходимые условия (на уроке,  в соответствии с рекомендациями ППК.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4C993E-C0A6-326D-6020-CCA8721A3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890580" cy="73628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заключения ПМПК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D0C579-A598-5D89-F1C0-C5336D339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3149600"/>
            <a:ext cx="5890580" cy="2692400"/>
          </a:xfrm>
        </p:spPr>
        <p:txBody>
          <a:bodyPr>
            <a:normAutofit fontScale="55000" lnSpcReduction="20000"/>
          </a:bodyPr>
          <a:lstStyle/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Регистрация  документов (заключение ПМПК и других документов  при наличии)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Заявление (на обучение по АООП в соответствии с заключением ПМПК)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Внеплановые заседания ППК (определение образовательного маршрута)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Назначаем ответственных за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сопровждение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реализаю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(например учитель инклюзии 4 часа: русский язык 2 часа, литературное чтение 2 часа, логопед - 0,033). 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Выполнение рекомендаций ПМПК (создание условий)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Разработка адаптированной образовательной программы 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Ознакомление родителей (законных представителей об организации дальнейшего сопровождения)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Систематический контроль за выполнением рекомендаций (ПМПК, ППК)</a:t>
            </a:r>
          </a:p>
          <a:p>
            <a:endParaRPr lang="ru-RU" dirty="0"/>
          </a:p>
        </p:txBody>
      </p:sp>
      <p:pic>
        <p:nvPicPr>
          <p:cNvPr id="9" name="Picture 4" descr="https://ds04.infourok.ru/uploads/ex/0642/0013b551-4aa71862/hello_html_ma3526f5.jpg">
            <a:extLst>
              <a:ext uri="{FF2B5EF4-FFF2-40B4-BE49-F238E27FC236}">
                <a16:creationId xmlns:a16="http://schemas.microsoft.com/office/drawing/2014/main" id="{8F1C4306-28E0-4B38-88B3-6B8EDE13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2956" y="5441407"/>
            <a:ext cx="2425544" cy="1565708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FDC617-FE27-F09F-AAD6-8E7B56207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0404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8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AD555-197D-4901-6C13-0E1AD66A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4" y="209551"/>
            <a:ext cx="8963026" cy="152781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ОТКАЗ РОДИТЕЛЕЙ (ЗАКОННЫХ ПРЕДСТАВИТЕЛЕЙ) ОТ ОБСЛЕДОВАНИЯ РЕБЕНКА НА ПМПКДЕЙСТВИЯ ШКОЛЫ:</a:t>
            </a:r>
            <a:endParaRPr lang="ru-RU" sz="2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FDD92C-03B1-C06D-E493-49FB21A2F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1737360"/>
            <a:ext cx="5821680" cy="441579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Семейный Кодекс РФ</a:t>
            </a:r>
            <a:endParaRPr lang="ru-RU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56.Право ребенка на защиту</a:t>
            </a:r>
            <a:endParaRPr lang="ru-RU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Ребенок имеет право на защиту от злоупотреблений со стороны родителей (лиц, их заменяющих).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нарушении прав и законных интересов ребенка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при невыполнении или при ненадлежащем выполнении родителями (одним из них) обязанностей по воспитанию, </a:t>
            </a:r>
            <a:r>
              <a:rPr lang="ru-RU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образованию ребенка 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либо при злоупотреблении родительскими правами, ребенок вправе самостоятельно обращаться за их защитой в орган опеки и попечительства, а по достижении возраста четырнадцати лет в суд.</a:t>
            </a:r>
          </a:p>
          <a:p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Должностные лица организаций и иные граждане, 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которым станет известно </a:t>
            </a:r>
            <a:r>
              <a:rPr lang="ru-RU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обугрозе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жизни или здоровью ребенка, </a:t>
            </a:r>
            <a:r>
              <a:rPr lang="ru-RU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нарушении его прав и законных интересов, обязаны сообщить об этом в орган опеки и попечительства по месту фактического нахождения </a:t>
            </a:r>
            <a:r>
              <a:rPr lang="ru-RU" sz="3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ребенка.</a:t>
            </a:r>
            <a:r>
              <a:rPr lang="ru-RU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получении таких сведений орган опеки и попечительства обязан принять необходимые меры по защите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 и законных интересов ребенка.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9E61DAA4-4BEF-DB7E-7C40-C06D46A62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737360"/>
            <a:ext cx="4937760" cy="2215515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1.Уведомление в письменном виде в орган опеки и попечительства по месту фактического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нахожденияребенка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нарушении его права на получение доступного качественного образования.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2.Уведомление в письменном виде комиссии по делам несовершеннолетних и защите их прав о злоупотреблении родителями своими правами, недолжном исполнении родительских обязанностей.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2F2247-E3F1-B7EB-C80E-C5FB4B257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28692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9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9BE1B56-29E0-04D1-B34E-BEB6359D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286604"/>
            <a:ext cx="9556750" cy="107567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ИНКЛЮЗИВНОЙ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D5FC64-4011-C895-3080-0BB6A6BCE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" y="146756"/>
            <a:ext cx="1834664" cy="1467136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21960F8-A9FE-9959-913D-67DD584BCD74}"/>
              </a:ext>
            </a:extLst>
          </p:cNvPr>
          <p:cNvSpPr/>
          <p:nvPr/>
        </p:nvSpPr>
        <p:spPr>
          <a:xfrm>
            <a:off x="8394731" y="1722165"/>
            <a:ext cx="2278642" cy="88644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Обучающийся </a:t>
            </a:r>
          </a:p>
          <a:p>
            <a:pPr algn="ctr"/>
            <a:r>
              <a:rPr lang="ru-RU" dirty="0"/>
              <a:t>с ОВЗ</a:t>
            </a:r>
          </a:p>
        </p:txBody>
      </p:sp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F480E0FE-0450-C048-02EA-59505F440156}"/>
              </a:ext>
            </a:extLst>
          </p:cNvPr>
          <p:cNvSpPr/>
          <p:nvPr/>
        </p:nvSpPr>
        <p:spPr>
          <a:xfrm>
            <a:off x="0" y="1807144"/>
            <a:ext cx="4074160" cy="4502215"/>
          </a:xfrm>
          <a:prstGeom prst="wedgeRectCallout">
            <a:avLst>
              <a:gd name="adj1" fmla="val 157225"/>
              <a:gd name="adj2" fmla="val -6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в том числе педагоги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 другие при необходимости)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38930AA-C98C-367E-1B80-EE25544F575D}"/>
              </a:ext>
            </a:extLst>
          </p:cNvPr>
          <p:cNvSpPr/>
          <p:nvPr/>
        </p:nvSpPr>
        <p:spPr>
          <a:xfrm>
            <a:off x="8404365" y="3105564"/>
            <a:ext cx="2506853" cy="13373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школы 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2B966B0D-9BD4-AEA9-0B34-B0AB8142CF3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3240915">
            <a:off x="6181936" y="4564879"/>
            <a:ext cx="2672245" cy="11576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dirty="0"/>
              <a:t>Родители (законные представители)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E0609ED-1416-D33A-FCA1-8013D8E974EB}"/>
              </a:ext>
            </a:extLst>
          </p:cNvPr>
          <p:cNvSpPr/>
          <p:nvPr/>
        </p:nvSpPr>
        <p:spPr>
          <a:xfrm rot="18620595">
            <a:off x="10021843" y="4391721"/>
            <a:ext cx="2614997" cy="12722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Обучающийся </a:t>
            </a:r>
          </a:p>
          <a:p>
            <a:pPr algn="ctr"/>
            <a:r>
              <a:rPr lang="ru-RU" dirty="0"/>
              <a:t>без  ОВЗ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A01A5E9-7168-7BEC-2A96-DEF165A3DEA7}"/>
              </a:ext>
            </a:extLst>
          </p:cNvPr>
          <p:cNvCxnSpPr>
            <a:cxnSpLocks/>
            <a:stCxn id="12" idx="1"/>
            <a:endCxn id="3" idx="3"/>
          </p:cNvCxnSpPr>
          <p:nvPr/>
        </p:nvCxnSpPr>
        <p:spPr>
          <a:xfrm flipV="1">
            <a:off x="7294114" y="2478792"/>
            <a:ext cx="1434316" cy="16599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E15148A-4A20-0CDD-147B-32AF116DE3C5}"/>
              </a:ext>
            </a:extLst>
          </p:cNvPr>
          <p:cNvCxnSpPr>
            <a:cxnSpLocks/>
          </p:cNvCxnSpPr>
          <p:nvPr/>
        </p:nvCxnSpPr>
        <p:spPr>
          <a:xfrm>
            <a:off x="8371435" y="5566952"/>
            <a:ext cx="1991765" cy="108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358F94A-6EBB-D798-4F77-0DD52EEE4908}"/>
              </a:ext>
            </a:extLst>
          </p:cNvPr>
          <p:cNvCxnSpPr>
            <a:cxnSpLocks/>
          </p:cNvCxnSpPr>
          <p:nvPr/>
        </p:nvCxnSpPr>
        <p:spPr>
          <a:xfrm>
            <a:off x="10677828" y="2203669"/>
            <a:ext cx="1129055" cy="17993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lumMod val="79000"/>
                <a:lumOff val="2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28599" y="1511935"/>
            <a:ext cx="11806555" cy="4836160"/>
          </a:xfrm>
        </p:spPr>
        <p:txBody>
          <a:bodyPr>
            <a:normAutofit fontScale="32500" lnSpcReduction="20000"/>
          </a:bodyPr>
          <a:lstStyle/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изучает и анализирует законодательные акты и другие нормативные документы в сфере инклюзивного образования</a:t>
            </a:r>
          </a:p>
          <a:p>
            <a:pPr marL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5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  информацию о научных исследованиях и научно-методических разработках в области инклюзивного образования </a:t>
            </a:r>
          </a:p>
          <a:p>
            <a:pPr marL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5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нализ информацию об имеющемся практическом опыте в области инклюзивного образования </a:t>
            </a:r>
          </a:p>
          <a:p>
            <a:pPr marL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5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частие в мероприятиях по формированию инклюзивной культуры </a:t>
            </a:r>
          </a:p>
          <a:p>
            <a:pPr marL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деятельности педагогического коллектива, родительского и ученического сообществ в </a:t>
            </a:r>
            <a:r>
              <a:rPr lang="ru-RU" sz="5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аправлении</a:t>
            </a: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развития инклюзии в ОО;</a:t>
            </a:r>
          </a:p>
          <a:p>
            <a:pPr marL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5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рганизация  проведения мониторинга особых образовательных потребностей обучающихся, </a:t>
            </a:r>
          </a:p>
          <a:p>
            <a:pPr marL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совместное планирование деятельности педагогического коллектива в направлении развития инклюзии вне образовательной организации</a:t>
            </a:r>
          </a:p>
          <a:p>
            <a:pPr marL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анализа состояния дел в учреждении совместно с другими представителями администрации ОО разрабатывает стратегию дальнейшего развития образовательного учреждения;</a:t>
            </a:r>
          </a:p>
          <a:p>
            <a:pPr marL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запросу администрации или сотрудников ОО приглашает специалистов из ресурсных и общественных организаций для разрешения актуальных проблем, касающихся создания инклюзивной образовательной среды;</a:t>
            </a:r>
          </a:p>
          <a:p>
            <a:pPr marL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ru-RU" sz="5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помощи  педагогам в описании опыта практической инновационной деятельности в режиме инклюзивного образования, информирует и помогает участвовать в конкурсах профессионального мастерства различных уровней (окружных, городских, региональных и др.);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4542F1-C170-4F19-AA9A-2005B9F8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80" y="0"/>
            <a:ext cx="9316720" cy="1161184"/>
          </a:xfrm>
          <a:solidFill>
            <a:srgbClr val="F0C78B"/>
          </a:solidFill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администрации в создании инклюзивной образовательной среды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ds04.infourok.ru/uploads/ex/0642/0013b551-4aa71862/hello_html_ma3526f5.jpg">
            <a:extLst>
              <a:ext uri="{FF2B5EF4-FFF2-40B4-BE49-F238E27FC236}">
                <a16:creationId xmlns:a16="http://schemas.microsoft.com/office/drawing/2014/main" id="{8F1C4306-28E0-4B38-88B3-6B8EDE13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6456" y="5471887"/>
            <a:ext cx="2425544" cy="1565708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FDC617-FE27-F09F-AAD6-8E7B56207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0"/>
            <a:ext cx="2306320" cy="18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6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82000"/>
                <a:lumOff val="1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E7AC-EEA2-EE22-08EF-20789EBD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109" y="86118"/>
            <a:ext cx="10146891" cy="7099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8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РУКОВОДИТЕЛЯ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2B5E37-A5B4-8DEB-70CF-BB5D70233398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358F1F8B-D6A7-AEC3-E2CF-228A818F8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492" t="5380" r="1591" b="3997"/>
          <a:stretch/>
        </p:blipFill>
        <p:spPr>
          <a:xfrm>
            <a:off x="1847850" y="796018"/>
            <a:ext cx="10067926" cy="5503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622087-51BD-9DFE-6F1B-9F4F5BCEA2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77"/>
            <a:ext cx="2320414" cy="18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4542F1-C170-4F19-AA9A-2005B9F8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4" y="66113"/>
            <a:ext cx="9972675" cy="1052347"/>
          </a:xfrm>
          <a:solidFill>
            <a:srgbClr val="F0C78B"/>
          </a:solidFill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 специалистов сопровождения в создании инклюзивной образовательной среды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66800" y="1789889"/>
            <a:ext cx="10058400" cy="402336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ds04.infourok.ru/uploads/ex/0642/0013b551-4aa71862/hello_html_ma3526f5.jpg">
            <a:extLst>
              <a:ext uri="{FF2B5EF4-FFF2-40B4-BE49-F238E27FC236}">
                <a16:creationId xmlns:a16="http://schemas.microsoft.com/office/drawing/2014/main" id="{8F1C4306-28E0-4B38-88B3-6B8EDE13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0693" y="5495166"/>
            <a:ext cx="2425544" cy="1565708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FDC617-FE27-F09F-AAD6-8E7B56207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88"/>
            <a:ext cx="1834664" cy="1467136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736F93BD-9B2A-27F3-4E85-EE039042680B}"/>
              </a:ext>
            </a:extLst>
          </p:cNvPr>
          <p:cNvSpPr/>
          <p:nvPr/>
        </p:nvSpPr>
        <p:spPr>
          <a:xfrm>
            <a:off x="6113092" y="1754673"/>
            <a:ext cx="2278642" cy="88644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Обучающийся </a:t>
            </a:r>
          </a:p>
          <a:p>
            <a:pPr algn="ctr"/>
            <a:r>
              <a:rPr lang="ru-RU" dirty="0"/>
              <a:t>с ОВЗ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74E5E8D-7AFF-A78D-0675-3EC7F80AE179}"/>
              </a:ext>
            </a:extLst>
          </p:cNvPr>
          <p:cNvSpPr/>
          <p:nvPr/>
        </p:nvSpPr>
        <p:spPr>
          <a:xfrm>
            <a:off x="6006313" y="3453357"/>
            <a:ext cx="3105150" cy="988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школы </a:t>
            </a:r>
          </a:p>
        </p:txBody>
      </p:sp>
      <p:sp>
        <p:nvSpPr>
          <p:cNvPr id="6" name="Объект 11">
            <a:extLst>
              <a:ext uri="{FF2B5EF4-FFF2-40B4-BE49-F238E27FC236}">
                <a16:creationId xmlns:a16="http://schemas.microsoft.com/office/drawing/2014/main" id="{845736AF-9DA3-9821-8EBB-191D43E14385}"/>
              </a:ext>
            </a:extLst>
          </p:cNvPr>
          <p:cNvSpPr txBox="1">
            <a:spLocks/>
          </p:cNvSpPr>
          <p:nvPr/>
        </p:nvSpPr>
        <p:spPr>
          <a:xfrm rot="3240915">
            <a:off x="3324507" y="4041252"/>
            <a:ext cx="2672245" cy="11576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/>
              <a:t>Родители (законные представители)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A98CFC4-83EB-864B-7ABD-09EEF95F5828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613713" y="2511300"/>
            <a:ext cx="1833078" cy="11558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D6B7FA8-1A2B-70F6-6416-742F01CE87F7}"/>
              </a:ext>
            </a:extLst>
          </p:cNvPr>
          <p:cNvCxnSpPr>
            <a:cxnSpLocks/>
          </p:cNvCxnSpPr>
          <p:nvPr/>
        </p:nvCxnSpPr>
        <p:spPr>
          <a:xfrm flipV="1">
            <a:off x="5574793" y="5350444"/>
            <a:ext cx="3830014" cy="330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91AFB26-5A10-DFED-8BDE-8D602FDB6442}"/>
              </a:ext>
            </a:extLst>
          </p:cNvPr>
          <p:cNvCxnSpPr>
            <a:cxnSpLocks/>
            <a:endCxn id="17" idx="7"/>
          </p:cNvCxnSpPr>
          <p:nvPr/>
        </p:nvCxnSpPr>
        <p:spPr>
          <a:xfrm>
            <a:off x="8391695" y="2266873"/>
            <a:ext cx="2216097" cy="12197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0640AF28-B3B2-BB34-8B18-79F9832B39EF}"/>
              </a:ext>
            </a:extLst>
          </p:cNvPr>
          <p:cNvSpPr/>
          <p:nvPr/>
        </p:nvSpPr>
        <p:spPr>
          <a:xfrm rot="18620595">
            <a:off x="9044624" y="3846300"/>
            <a:ext cx="2614997" cy="12722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Обучающийся </a:t>
            </a:r>
          </a:p>
          <a:p>
            <a:pPr algn="ctr"/>
            <a:r>
              <a:rPr lang="ru-RU" dirty="0"/>
              <a:t>без  ОВЗ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F3E9852-7A3E-5395-DAAB-85FC9B4ACB1B}"/>
              </a:ext>
            </a:extLst>
          </p:cNvPr>
          <p:cNvSpPr/>
          <p:nvPr/>
        </p:nvSpPr>
        <p:spPr>
          <a:xfrm>
            <a:off x="25593" y="1842617"/>
            <a:ext cx="3622481" cy="449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психолого-педагогическое обследование.</a:t>
            </a:r>
          </a:p>
          <a:p>
            <a:pPr indent="-3429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всеми участниками образовательного процесса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(для учителя, родителей)</a:t>
            </a:r>
          </a:p>
          <a:p>
            <a:pPr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АОП</a:t>
            </a:r>
          </a:p>
          <a:p>
            <a:pPr indent="-3429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освоением АООП НОО ОВЗ.</a:t>
            </a:r>
          </a:p>
          <a:p>
            <a:pPr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ведение документации  (журналы)</a:t>
            </a:r>
          </a:p>
        </p:txBody>
      </p:sp>
    </p:spTree>
    <p:extLst>
      <p:ext uri="{BB962C8B-B14F-4D97-AF65-F5344CB8AC3E}">
        <p14:creationId xmlns:p14="http://schemas.microsoft.com/office/powerpoint/2010/main" val="74096234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2775</TotalTime>
  <Words>1055</Words>
  <Application>Microsoft Office PowerPoint</Application>
  <PresentationFormat>Широкоэкранный</PresentationFormat>
  <Paragraphs>152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Calibri Light</vt:lpstr>
      <vt:lpstr>Franklin Gothic Book</vt:lpstr>
      <vt:lpstr>Symbol</vt:lpstr>
      <vt:lpstr>Times New Roman</vt:lpstr>
      <vt:lpstr>Wingdings</vt:lpstr>
      <vt:lpstr>Ретро</vt:lpstr>
      <vt:lpstr>Содержание деятельности команды психолого-педагогического сопровождения в создании инклюзивной образовательной среды </vt:lpstr>
      <vt:lpstr>Формы взаимодействия в создании инклюзивной образовательной среды</vt:lpstr>
      <vt:lpstr>Инклюзивное обучение</vt:lpstr>
      <vt:lpstr>Порядок  организации  психолого-педагогического консилиума </vt:lpstr>
      <vt:lpstr>ОТКАЗ РОДИТЕЛЕЙ (ЗАКОННЫХ ПРЕДСТАВИТЕЛЕЙ) ОТ ОБСЛЕДОВАНИЯ РЕБЕНКА НА ПМПКДЕЙСТВИЯ ШКОЛЫ:</vt:lpstr>
      <vt:lpstr>УЧАСТНИКИ ИНКЛЮЗИВНОЙ  ОБРАЗОВАТЕЛЬНОЙ СРЕДЫ</vt:lpstr>
      <vt:lpstr>Роль администрации в создании инклюзивной образовательной среды</vt:lpstr>
      <vt:lpstr>АЛГОРИТМ ДЕЙСТВИЙ РУКОВОДИТЕЛЯ</vt:lpstr>
      <vt:lpstr>Роль  специалистов сопровождения в создании инклюзивной образовательной среды</vt:lpstr>
      <vt:lpstr> Алгоритм действия специалистов (действия команды ) </vt:lpstr>
      <vt:lpstr>Роль  учителя в создании инклюзивной образовательной среды</vt:lpstr>
      <vt:lpstr>Презентация PowerPoint</vt:lpstr>
      <vt:lpstr>Условия эффективного инклюзивного обучения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Результаты воспитательной работы I четверти</dc:title>
  <dc:creator>adm</dc:creator>
  <cp:lastModifiedBy>Любовь Руднева</cp:lastModifiedBy>
  <cp:revision>109</cp:revision>
  <cp:lastPrinted>2021-12-29T03:11:37Z</cp:lastPrinted>
  <dcterms:created xsi:type="dcterms:W3CDTF">2019-11-07T02:00:31Z</dcterms:created>
  <dcterms:modified xsi:type="dcterms:W3CDTF">2023-01-27T10:25:39Z</dcterms:modified>
</cp:coreProperties>
</file>